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0" r:id="rId2"/>
    <p:sldId id="257" r:id="rId3"/>
    <p:sldId id="261" r:id="rId4"/>
    <p:sldId id="260" r:id="rId5"/>
    <p:sldId id="262" r:id="rId6"/>
    <p:sldId id="263" r:id="rId7"/>
    <p:sldId id="265" r:id="rId8"/>
    <p:sldId id="267" r:id="rId9"/>
    <p:sldId id="269" r:id="rId10"/>
    <p:sldId id="270" r:id="rId11"/>
    <p:sldId id="268" r:id="rId12"/>
    <p:sldId id="271" r:id="rId13"/>
    <p:sldId id="264" r:id="rId14"/>
    <p:sldId id="266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7561263" cy="4860925"/>
  <p:notesSz cx="6858000" cy="9144000"/>
  <p:defaultTextStyle>
    <a:defPPr>
      <a:defRPr lang="zh-CN"/>
    </a:defPPr>
    <a:lvl1pPr algn="l" defTabSz="7096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1pPr>
    <a:lvl2pPr marL="354013" indent="103188" algn="l" defTabSz="7096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2pPr>
    <a:lvl3pPr marL="709613" indent="204788" algn="l" defTabSz="7096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3pPr>
    <a:lvl4pPr marL="1063625" indent="307975" algn="l" defTabSz="7096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4pPr>
    <a:lvl5pPr marL="1419225" indent="409575" algn="l" defTabSz="7096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8" y="-72"/>
      </p:cViewPr>
      <p:guideLst>
        <p:guide orient="horz" pos="1531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097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0975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95664B-7E23-4A49-A7C2-864ABF2BB4F2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685800"/>
            <a:ext cx="5330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0975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0975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F2BA0A4-0F43-4B0D-A1B6-055426FC23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09613" fontAlgn="base">
              <a:spcBef>
                <a:spcPct val="0"/>
              </a:spcBef>
              <a:spcAft>
                <a:spcPct val="0"/>
              </a:spcAft>
            </a:pPr>
            <a:fld id="{9C6296E7-3035-4A5F-8D94-38F4F2B4144E}" type="slidenum">
              <a:rPr lang="zh-CN" altLang="en-US"/>
              <a:pPr defTabSz="7096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 descr="SD2302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75580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565922" y="501636"/>
            <a:ext cx="6439880" cy="203294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551571" y="2632606"/>
            <a:ext cx="6451710" cy="780561"/>
          </a:xfrm>
        </p:spPr>
        <p:txBody>
          <a:bodyPr lIns="35488" tIns="0" rIns="35488" bIns="0"/>
          <a:lstStyle>
            <a:lvl1pPr marL="0" indent="0" algn="ctr">
              <a:buNone/>
              <a:defRPr sz="1700">
                <a:solidFill>
                  <a:schemeClr val="tx1"/>
                </a:solidFill>
                <a:effectLst/>
              </a:defRPr>
            </a:lvl1pPr>
            <a:lvl2pPr marL="354879" indent="0" algn="ctr">
              <a:buNone/>
            </a:lvl2pPr>
            <a:lvl3pPr marL="709757" indent="0" algn="ctr">
              <a:buNone/>
            </a:lvl3pPr>
            <a:lvl4pPr marL="1064636" indent="0" algn="ctr">
              <a:buNone/>
            </a:lvl4pPr>
            <a:lvl5pPr marL="1419515" indent="0" algn="ctr">
              <a:buNone/>
            </a:lvl5pPr>
            <a:lvl6pPr marL="1774393" indent="0" algn="ctr">
              <a:buNone/>
            </a:lvl6pPr>
            <a:lvl7pPr marL="2129272" indent="0" algn="ctr">
              <a:buNone/>
            </a:lvl7pPr>
            <a:lvl8pPr marL="2484150" indent="0" algn="ctr">
              <a:buNone/>
            </a:lvl8pPr>
            <a:lvl9pPr marL="2839029" indent="0" algn="ctr">
              <a:buNone/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0"/>
          <p:cNvSpPr>
            <a:spLocks noGrp="1"/>
          </p:cNvSpPr>
          <p:nvPr>
            <p:ph type="dt" sz="half" idx="10"/>
          </p:nvPr>
        </p:nvSpPr>
        <p:spPr>
          <a:xfrm>
            <a:off x="4854575" y="4648200"/>
            <a:ext cx="1655763" cy="160338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8894425-26E8-4E8D-84F7-3757A6298FBF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6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332038" y="4648200"/>
            <a:ext cx="2420937" cy="161925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6516688" y="4646613"/>
            <a:ext cx="487362" cy="161925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23E22C-2180-4C1E-A79D-81906ED34C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76E-1044-42D7-8B76-60ACBC74921E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42B1-C676-4AC3-9213-EE37945B37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18905" y="194888"/>
            <a:ext cx="1260211" cy="4147539"/>
          </a:xfrm>
        </p:spPr>
        <p:txBody>
          <a:bodyPr vert="eaVert" anchor="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8063" y="194666"/>
            <a:ext cx="4977831" cy="4147539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08375" y="4648200"/>
            <a:ext cx="1655763" cy="1603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B19FA-FD98-4857-9F18-11EF41915FAF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7825" y="4646613"/>
            <a:ext cx="3024188" cy="1619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172075" y="4645025"/>
            <a:ext cx="485775" cy="1619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2337C3-A46C-4D96-B4E7-F90311040C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8A55-6465-42BC-96F3-294BD5168DFE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6D7-F72E-4B9B-8B6C-4A43A71A04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P2302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75580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9675" y="2643050"/>
            <a:ext cx="5172724" cy="965434"/>
          </a:xfrm>
        </p:spPr>
        <p:txBody>
          <a:bodyPr anchor="ctr"/>
          <a:lstStyle>
            <a:lvl1pPr algn="ctr">
              <a:buNone/>
              <a:defRPr sz="33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79675" y="3617979"/>
            <a:ext cx="5172724" cy="52699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3906838" y="4648200"/>
            <a:ext cx="1655762" cy="160338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A5AE8C-0FEC-4FB7-A9D7-B9FD019BF4C0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35100" y="4648200"/>
            <a:ext cx="2393950" cy="161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568950" y="4646613"/>
            <a:ext cx="485775" cy="1619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470F0-F160-4F72-B947-129FA4C356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3" y="226843"/>
            <a:ext cx="5988520" cy="810154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8063" y="1134216"/>
            <a:ext cx="2911086" cy="320798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55497" y="1134216"/>
            <a:ext cx="2911086" cy="320798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9F813-96FF-40EA-BBE3-15F90E28E07E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F46F-331E-4B7C-BD79-C42AC7793D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3" y="226843"/>
            <a:ext cx="5988520" cy="81015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8063" y="4158791"/>
            <a:ext cx="2911086" cy="324062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3455497" y="4158791"/>
            <a:ext cx="2911086" cy="324062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effectLst/>
              </a:defRPr>
            </a:lvl1pPr>
            <a:lvl2pPr>
              <a:buNone/>
              <a:defRPr sz="16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78063" y="1213346"/>
            <a:ext cx="2911086" cy="291655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55497" y="1213346"/>
            <a:ext cx="2911086" cy="291655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7596-9B21-4B5A-A711-347117DF60A7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E4C6-131C-4283-9778-2AC69BA5E5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3" y="226843"/>
            <a:ext cx="5988520" cy="810154"/>
          </a:xfrm>
        </p:spPr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61D0-8A12-4F65-B09A-96CB549DF0F9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9D96-5305-40D1-ADE2-401B9AE2F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12D1-5A48-4690-801D-4FE88B626FFE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9AA0-C76C-43CF-BB4F-28AD235160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63" y="162031"/>
            <a:ext cx="4877015" cy="831758"/>
          </a:xfrm>
        </p:spPr>
        <p:txBody>
          <a:bodyPr wrap="square"/>
          <a:lstStyle>
            <a:lvl1pPr algn="l">
              <a:buNone/>
              <a:defRPr lang="en-US" sz="1900" baseline="0" smtClean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78063" y="1061363"/>
            <a:ext cx="4877015" cy="427058"/>
          </a:xfrm>
        </p:spPr>
        <p:txBody>
          <a:bodyPr rot="0" spcFirstLastPara="0" vertOverflow="overflow" horzOverflow="overflow" lIns="35488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78063" y="1512288"/>
            <a:ext cx="5986000" cy="309868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1E6-C6EA-4B8E-B73C-4D3E3726D7EA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D82D-2889-45A9-96A7-EF69E6BE5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gradFill rotWithShape="1">
          <a:gsLst>
            <a:gs pos="70000">
              <a:schemeClr val="accent2">
                <a:lumMod val="75000"/>
              </a:scheme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 rot="21240000">
            <a:off x="493713" y="712788"/>
            <a:ext cx="3571875" cy="30559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976" tIns="35488" rIns="70976" bIns="35488" anchor="ctr"/>
          <a:lstStyle>
            <a:extLst/>
          </a:lstStyle>
          <a:p>
            <a:pPr algn="ctr" defTabSz="709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8"/>
          <p:cNvSpPr/>
          <p:nvPr/>
        </p:nvSpPr>
        <p:spPr>
          <a:xfrm rot="21420000">
            <a:off x="493713" y="708025"/>
            <a:ext cx="3571875" cy="3055938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976" tIns="35488" rIns="70976" bIns="35488" anchor="ctr"/>
          <a:lstStyle>
            <a:extLst/>
          </a:lstStyle>
          <a:p>
            <a:pPr algn="ctr" defTabSz="709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6298" y="810154"/>
            <a:ext cx="2835474" cy="145827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buNone/>
              <a:defRPr sz="23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456298" y="2327428"/>
            <a:ext cx="2835474" cy="1361059"/>
          </a:xfrm>
        </p:spPr>
        <p:txBody>
          <a:bodyPr rot="0" spcFirstLastPara="0" vertOverflow="overflow" horzOverflow="overflow" lIns="63878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548805" y="737859"/>
            <a:ext cx="3478181" cy="2981367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838282-D4A1-4C25-ABCC-5D815A029106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4F4E4A-7046-4AC4-AE32-77014230B2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 descr="PSD22305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88" y="1588"/>
            <a:ext cx="75580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795338" y="227013"/>
            <a:ext cx="5986462" cy="809625"/>
          </a:xfrm>
          <a:prstGeom prst="rect">
            <a:avLst/>
          </a:prstGeom>
        </p:spPr>
        <p:txBody>
          <a:bodyPr vert="horz" lIns="35488" tIns="0" rIns="35488" bIns="0" anchor="b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8" name="文本占位符 30"/>
          <p:cNvSpPr>
            <a:spLocks noGrp="1"/>
          </p:cNvSpPr>
          <p:nvPr>
            <p:ph type="body" idx="1"/>
          </p:nvPr>
        </p:nvSpPr>
        <p:spPr bwMode="auto">
          <a:xfrm>
            <a:off x="565150" y="1141413"/>
            <a:ext cx="62880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0976" tIns="35488" rIns="70976" bIns="3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3511550" y="4648200"/>
            <a:ext cx="1655763" cy="160338"/>
          </a:xfrm>
          <a:prstGeom prst="rect">
            <a:avLst/>
          </a:prstGeom>
        </p:spPr>
        <p:txBody>
          <a:bodyPr vert="horz" lIns="70976" tIns="0" rIns="70976" bIns="0" anchor="b"/>
          <a:lstStyle>
            <a:lvl1pPr algn="l" defTabSz="70975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16C9D1C9-899F-43B1-A4DD-8B7035121F93}" type="datetimeFigureOut">
              <a:rPr lang="zh-CN" altLang="en-US"/>
              <a:pPr>
                <a:defRPr/>
              </a:pPr>
              <a:t>2013/2/2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77825" y="4648200"/>
            <a:ext cx="3024188" cy="161925"/>
          </a:xfrm>
          <a:prstGeom prst="rect">
            <a:avLst/>
          </a:prstGeom>
        </p:spPr>
        <p:txBody>
          <a:bodyPr vert="horz" lIns="70976" tIns="0" rIns="70976" bIns="0" anchor="b"/>
          <a:lstStyle>
            <a:lvl1pPr algn="r" defTabSz="709757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5168900" y="4646613"/>
            <a:ext cx="487363" cy="1619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709757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2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BB9F4275-0640-456B-839C-B3CAA0C22D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900" b="1" kern="1200">
          <a:ln w="11430"/>
          <a:gradFill>
            <a:gsLst>
              <a:gs pos="0">
                <a:schemeClr val="accent2">
                  <a:tint val="70000"/>
                  <a:satMod val="245000"/>
                </a:schemeClr>
              </a:gs>
              <a:gs pos="75000">
                <a:schemeClr val="accent2">
                  <a:tint val="90000"/>
                  <a:shade val="60000"/>
                  <a:satMod val="240000"/>
                </a:schemeClr>
              </a:gs>
              <a:gs pos="100000">
                <a:schemeClr val="accent2">
                  <a:tint val="100000"/>
                  <a:shade val="50000"/>
                  <a:satMod val="240000"/>
                </a:schemeClr>
              </a:gs>
            </a:gsLst>
            <a:lin ang="5400000"/>
          </a:gra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Verdana" pitchFamily="34" charset="0"/>
          <a:ea typeface="微软雅黑" pitchFamily="34" charset="-122"/>
        </a:defRPr>
      </a:lvl9pPr>
      <a:extLst/>
    </p:titleStyle>
    <p:bodyStyle>
      <a:lvl1pPr marL="212725" indent="-212725" algn="l" rtl="0" fontAlgn="base">
        <a:spcBef>
          <a:spcPts val="463"/>
        </a:spcBef>
        <a:spcAft>
          <a:spcPct val="0"/>
        </a:spcAft>
        <a:buClr>
          <a:schemeClr val="accent2"/>
        </a:buClr>
        <a:buSzPct val="73000"/>
        <a:buFont typeface="Wingdings 2" pitchFamily="18" charset="2"/>
        <a:buChar char="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6213" algn="l" rtl="0" fontAlgn="base">
        <a:spcBef>
          <a:spcPts val="388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"/>
        <a:defRPr kern="1200">
          <a:solidFill>
            <a:srgbClr val="6C6C6C"/>
          </a:solidFill>
          <a:latin typeface="+mn-lt"/>
          <a:ea typeface="+mn-ea"/>
          <a:cs typeface="+mn-cs"/>
        </a:defRPr>
      </a:lvl2pPr>
      <a:lvl3pPr marL="588963" indent="-176213" algn="l" rtl="0" fontAlgn="base">
        <a:spcBef>
          <a:spcPts val="313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9463" indent="-1762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 2" pitchFamily="18" charset="2"/>
        <a:buChar char=""/>
        <a:defRPr sz="1600" kern="1200">
          <a:solidFill>
            <a:srgbClr val="6C6C6C"/>
          </a:solidFill>
          <a:latin typeface="+mn-lt"/>
          <a:ea typeface="+mn-ea"/>
          <a:cs typeface="+mn-cs"/>
        </a:defRPr>
      </a:lvl4pPr>
      <a:lvl5pPr marL="992188" indent="-176213" algn="l" rtl="0" fontAlgn="base">
        <a:spcBef>
          <a:spcPts val="313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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09" indent="-141951" algn="l" rtl="0" eaLnBrk="1" latinLnBrk="0" hangingPunct="1">
        <a:spcBef>
          <a:spcPts val="310"/>
        </a:spcBef>
        <a:buClr>
          <a:schemeClr val="accent4"/>
        </a:buClr>
        <a:buSzPct val="80000"/>
        <a:buFont typeface="Wingdings 2"/>
        <a:buChar char=""/>
        <a:defRPr kumimoji="0" sz="14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98856" indent="-141951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33710" indent="-141951" algn="l" rtl="0" eaLnBrk="1" latinLnBrk="0" hangingPunct="1">
        <a:spcBef>
          <a:spcPts val="233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96954" indent="-141951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4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09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64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19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743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129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84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8390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4213" y="1925638"/>
            <a:ext cx="5986462" cy="8096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480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微软雅黑" pitchFamily="34" charset="-122"/>
              </a:rPr>
              <a:t>ПРАЗДНИКИ </a:t>
            </a:r>
            <a:br>
              <a:rPr lang="ru-RU" sz="480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微软雅黑" pitchFamily="34" charset="-122"/>
              </a:rPr>
            </a:br>
            <a:r>
              <a:rPr lang="ru-RU" sz="480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微软雅黑" pitchFamily="34" charset="-122"/>
              </a:rPr>
              <a:t>В КИТАЕ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554" name="内容占位符 3" descr="201101250945481664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561263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483" y="144446"/>
            <a:ext cx="6271752" cy="8101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24578" name="内容占位符 3" descr="1614097_004040511078_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924300" cy="4860925"/>
          </a:xfrm>
        </p:spPr>
      </p:pic>
      <p:pic>
        <p:nvPicPr>
          <p:cNvPr id="24579" name="图片 4" descr="1_201104042348281yVyM_副本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0"/>
            <a:ext cx="36369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136650" y="1644650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altLang="zh-CN" b="1">
                <a:latin typeface="Verdana" pitchFamily="34" charset="0"/>
              </a:rPr>
              <a:t>боярышник</a:t>
            </a:r>
            <a:endParaRPr lang="zh-CN" altLang="en-US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027" y="430197"/>
            <a:ext cx="5986000" cy="35719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ЗАКУСКА</a:t>
            </a:r>
            <a:endParaRPr lang="zh-CN" altLang="en-US" dirty="0"/>
          </a:p>
        </p:txBody>
      </p:sp>
      <p:pic>
        <p:nvPicPr>
          <p:cNvPr id="26626" name="内容占位符 3" descr="200872174933105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8838"/>
            <a:ext cx="7561263" cy="4002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964" y="7768"/>
            <a:ext cx="5986001" cy="8101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Юаньсяо</a:t>
            </a:r>
            <a:endParaRPr lang="zh-CN" altLang="en-US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975" y="917575"/>
            <a:ext cx="7199313" cy="32162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zh-CN" altLang="ru-RU" sz="22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zh-CN" altLang="zh-CN" sz="22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После</a:t>
            </a:r>
            <a:r>
              <a:rPr lang="ru-RU" altLang="zh-CN" sz="22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шумной встречи </a:t>
            </a:r>
            <a:r>
              <a:rPr lang="ru-RU" altLang="zh-CN" sz="220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zh-CN" sz="2200" smtClean="0">
                <a:latin typeface="Times New Roman" pitchFamily="18" charset="0"/>
                <a:ea typeface="Batang" pitchFamily="18" charset="-127"/>
              </a:rPr>
              <a:t>ового года китацы будут отмечать другой традиционный праздник "Юаньсяо" - Праздник фонарей</a:t>
            </a:r>
            <a:r>
              <a:rPr lang="ru-RU" altLang="zh-CN" sz="220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zh-CN" sz="2200" smtClean="0">
                <a:latin typeface="Times New Roman" pitchFamily="18" charset="0"/>
                <a:ea typeface="Batang" pitchFamily="18" charset="-127"/>
              </a:rPr>
              <a:t> </a:t>
            </a:r>
            <a:r>
              <a:rPr lang="ru-RU" altLang="zh-CN" sz="220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zh-CN" sz="2200" smtClean="0">
                <a:latin typeface="Times New Roman" pitchFamily="18" charset="0"/>
                <a:ea typeface="Batang" pitchFamily="18" charset="-127"/>
              </a:rPr>
              <a:t>о время, которого, принято лакомиться пирожками, изготовленными из клейкой муки со сладкой начинкой и цукатами, а также любоваться светом за</a:t>
            </a:r>
            <a:r>
              <a:rPr lang="zh-CN" altLang="zh-CN" sz="2200" smtClean="0">
                <a:latin typeface="Times New Roman" pitchFamily="18" charset="0"/>
                <a:ea typeface="Batang" pitchFamily="18" charset="-127"/>
              </a:rPr>
              <a:t>жженных</a:t>
            </a:r>
            <a:r>
              <a:rPr lang="ru-RU" altLang="zh-CN" sz="2200" smtClean="0">
                <a:latin typeface="Times New Roman" pitchFamily="18" charset="0"/>
                <a:ea typeface="Batang" pitchFamily="18" charset="-127"/>
              </a:rPr>
              <a:t> ночью фонарей. Праздником фонарей и завершается период празднования Нового Года в Китае</a:t>
            </a:r>
            <a:r>
              <a:rPr lang="ru-RU" altLang="zh-CN" sz="2200" smtClean="0">
                <a:latin typeface="Batang" pitchFamily="18" charset="-127"/>
                <a:ea typeface="Batang" pitchFamily="18" charset="-127"/>
              </a:rPr>
              <a:t>.</a:t>
            </a:r>
            <a:endParaRPr lang="zh-CN" altLang="zh-CN" sz="2200" smtClean="0">
              <a:latin typeface="Batang" pitchFamily="18" charset="-127"/>
              <a:ea typeface="Batang" pitchFamily="18" charset="-127"/>
            </a:endParaRPr>
          </a:p>
          <a:p>
            <a:endParaRPr lang="zh-CN" altLang="en-US" sz="19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8674" name="内容占位符 4" descr="657275_1cccef5d5abbae97f5d2d1e17693c44a_副本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561263" cy="4860925"/>
          </a:xfrm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3276600" y="2276475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CN">
                <a:latin typeface="Verdana" pitchFamily="34" charset="0"/>
              </a:rPr>
              <a:t>Юаньсяо</a:t>
            </a:r>
            <a:endParaRPr lang="zh-CN" alt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95027" y="226843"/>
            <a:ext cx="5986000" cy="8101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3600" dirty="0" smtClean="0">
                <a:latin typeface="Times New Roman" pitchFamily="18" charset="0"/>
                <a:cs typeface="Times New Roman" pitchFamily="18" charset="0"/>
              </a:rPr>
              <a:t>Праздник Чжунцю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       Он приходится на середину осени, поэтому еще в древности его назвали "Чжунцю". Издавна каждый год в "Чжунцю" люди готовили из муки пряники и приносили их в дар богу луны. По окончании обряда пряники ела вся семья, что символизировало благополучие в семье. Этот обычай сохранился до наших дней. В этот день полная луна особенно яркая. Под ярким светом луны вся семья собирается вместе, любуется небесным телом и ест лунные пряники.</a:t>
            </a:r>
            <a:endParaRPr lang="zh-CN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027" y="226843"/>
            <a:ext cx="5986000" cy="8101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dirty="0" smtClean="0"/>
              <a:t>Праздник Луны</a:t>
            </a:r>
            <a:endParaRPr lang="zh-CN" altLang="en-US" dirty="0"/>
          </a:p>
        </p:txBody>
      </p:sp>
      <p:pic>
        <p:nvPicPr>
          <p:cNvPr id="30722" name="内容占位符 5" descr="6074791_120202512392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561263" cy="507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027" y="1"/>
            <a:ext cx="5986000" cy="8588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лунные пряники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内容占位符 3" descr="2428183_123314005_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30275"/>
            <a:ext cx="7561263" cy="3930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0801" y="134768"/>
            <a:ext cx="5988519" cy="8101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лунные пряники</a:t>
            </a:r>
            <a:endParaRPr lang="zh-CN" altLang="en-US" dirty="0"/>
          </a:p>
        </p:txBody>
      </p:sp>
      <p:pic>
        <p:nvPicPr>
          <p:cNvPr id="32770" name="内容占位符 6" descr="3583469_131959012630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287463"/>
            <a:ext cx="2967037" cy="3395662"/>
          </a:xfrm>
        </p:spPr>
      </p:pic>
      <p:pic>
        <p:nvPicPr>
          <p:cNvPr id="32771" name="内容占位符 7" descr="2428183_123314005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358900"/>
            <a:ext cx="3482975" cy="321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7889" y="7768"/>
            <a:ext cx="5986001" cy="8101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dirty="0" smtClean="0">
                <a:latin typeface="Times New Roman" pitchFamily="18" charset="0"/>
                <a:cs typeface="Times New Roman" pitchFamily="18" charset="0"/>
              </a:rPr>
              <a:t>ПРАЗДНИК ДУАНЬУ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altLang="zh-CN" sz="1700" smtClean="0">
                <a:latin typeface="Times New Roman" pitchFamily="18" charset="0"/>
                <a:cs typeface="Times New Roman" pitchFamily="18" charset="0"/>
              </a:rPr>
              <a:t>          Считается, что он возник как память о древнекитайском поэте-патриоте Цюй Юане. Поэт жил в царстве Чу в эпоху Воюющих царств. Он не смог осуществить свои политические цели, был не в силах спасти царство Чу от гибели, и 5-го числа пятого месяца (после свержения царства Чу царством Цинь) Цюй Юань покончил с собой, бросившись в реку Милоцзян. Согласно преданию, после смерти поэта люди сели в лодки и долго искали его тело в реке. С тех пор каждый год 5-го числа пятого месяца в память о великом поэте на реках традиционно устраиваются гонки на челнах, по форме напоминающих дракона. Одновременно в реку для Цюй Юаня бросают бамбуковые коленца, наполненные вареным рисом. В народе сохранился также обычай есть в этот день "цзунцзы" - рис, завернутый в листья тростника</a:t>
            </a:r>
            <a:r>
              <a:rPr lang="ru-RU" altLang="zh-CN" sz="1700" smtClean="0"/>
              <a:t>.</a:t>
            </a:r>
            <a:endParaRPr lang="zh-CN" altLang="en-US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4864" y="212556"/>
            <a:ext cx="5986001" cy="5605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История</a:t>
            </a:r>
            <a:r>
              <a:rPr lang="en-US" altLang="zh-CN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нового</a:t>
            </a:r>
            <a:r>
              <a:rPr lang="en-US" altLang="zh-CN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altLang="zh-CN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года</a:t>
            </a:r>
            <a:endParaRPr lang="zh-CN" altLang="en-US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150" y="1144588"/>
            <a:ext cx="6288088" cy="3430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zh-CN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Кита</a:t>
            </a: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ский Новый год</a:t>
            </a: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после 1911 года в дословном переводе называется Праздник. </a:t>
            </a:r>
            <a:endParaRPr lang="en-US" altLang="zh-CN" smtClean="0">
              <a:latin typeface="Times New Roman" pitchFamily="18" charset="0"/>
              <a:ea typeface="Batang" pitchFamily="18" charset="-127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zh-CN" b="1" smtClean="0">
                <a:latin typeface="Times New Roman" pitchFamily="18" charset="0"/>
                <a:ea typeface="Batang" pitchFamily="18" charset="-127"/>
              </a:rPr>
              <a:t>Новый год в Китае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 в корне отличается от привычного нам календарного хотя бы тем, что каждый год время его </a:t>
            </a:r>
            <a:r>
              <a:rPr lang="ru-RU" altLang="zh-CN" b="1" smtClean="0">
                <a:latin typeface="Times New Roman" pitchFamily="18" charset="0"/>
                <a:ea typeface="Batang" pitchFamily="18" charset="-127"/>
              </a:rPr>
              <a:t>празднования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 выпадает на разные числа. </a:t>
            </a:r>
            <a:endParaRPr lang="en-US" altLang="zh-CN" smtClean="0">
              <a:latin typeface="Times New Roman" pitchFamily="18" charset="0"/>
              <a:ea typeface="Batang" pitchFamily="18" charset="-127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В этом году весны начинается 23 января, символы</a:t>
            </a: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– Дракон</a:t>
            </a: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Новый год в Китае – это, прежде всего, семе</a:t>
            </a: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ный праздник</a:t>
            </a: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zh-CN" smtClean="0">
                <a:latin typeface="Times New Roman" pitchFamily="18" charset="0"/>
                <a:ea typeface="Batang" pitchFamily="18" charset="-127"/>
              </a:rPr>
              <a:t>является самым важным праздником в Китае</a:t>
            </a:r>
            <a:r>
              <a:rPr lang="ru-RU" altLang="zh-CN" smtClean="0">
                <a:latin typeface="Batang" pitchFamily="18" charset="-127"/>
                <a:ea typeface="Batang" pitchFamily="18" charset="-127"/>
              </a:rPr>
              <a:t>.</a:t>
            </a:r>
            <a:endParaRPr lang="zh-CN" altLang="en-US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t3.baidu.com/it/u=2310697010,1608658788&amp;fm=52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12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9350" y="2865300"/>
            <a:ext cx="5172724" cy="9654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dirty="0" smtClean="0"/>
              <a:t>спасибо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386" name="内容占位符 3" descr="d019d2bfa5364c5a18d81f2d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561263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111" y="430198"/>
            <a:ext cx="5986000" cy="749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ночь накануне праздника</a:t>
            </a:r>
            <a:r>
              <a:rPr lang="en-US" altLang="zh-CN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en-US" altLang="zh-CN" dirty="0" smtClean="0">
                <a:latin typeface="Batang" pitchFamily="18" charset="-127"/>
                <a:ea typeface="Batang" pitchFamily="18" charset="-127"/>
              </a:rPr>
            </a:br>
            <a:endParaRPr lang="zh-CN" altLang="en-US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493713" y="858838"/>
            <a:ext cx="6288087" cy="371633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ночь накануне праздника, именуемую «чуси», вся семья собирается вместе. </a:t>
            </a:r>
            <a:endParaRPr lang="en-US" altLang="zh-CN" sz="180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Устраивается обильн</a:t>
            </a: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й праздничный ужин</a:t>
            </a: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zh-CN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по традиции взрослые дарят детям деньги в красных конвертиках. Эти деньги в новом году, как предполагается, должны принести им счастье. </a:t>
            </a:r>
            <a:endParaRPr lang="en-US" altLang="zh-CN" sz="1800" smtClean="0">
              <a:latin typeface="Times New Roman" pitchFamily="18" charset="0"/>
              <a:ea typeface="Batang" pitchFamily="18" charset="-127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     С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мотрят</a:t>
            </a: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 выступлени</a:t>
            </a: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 известных артистов по телевизору, ведутся беседы на разные темы, игры.</a:t>
            </a:r>
            <a:endParaRPr lang="en-US" altLang="zh-CN" sz="1800" smtClean="0">
              <a:latin typeface="Times New Roman" pitchFamily="18" charset="0"/>
              <a:ea typeface="Batang" pitchFamily="18" charset="-127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         М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олодые не ложатся спать всю ночь, это называется «шоу суй» - ожидание Нового года. </a:t>
            </a:r>
            <a:endParaRPr lang="en-US" altLang="zh-CN" sz="1800" smtClean="0">
              <a:latin typeface="Times New Roman" pitchFamily="18" charset="0"/>
              <a:ea typeface="Batang" pitchFamily="18" charset="-127"/>
            </a:endParaRPr>
          </a:p>
          <a:p>
            <a:pPr algn="just">
              <a:buFont typeface="Wingdings" pitchFamily="2" charset="2"/>
              <a:buNone/>
            </a:pPr>
            <a:r>
              <a:rPr lang="zh-CN" altLang="ru-RU" sz="18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zh-CN" sz="1800" smtClean="0">
                <a:latin typeface="Times New Roman" pitchFamily="18" charset="0"/>
                <a:ea typeface="Batang" pitchFamily="18" charset="-127"/>
              </a:rPr>
              <a:t>Каждый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 носит красивую новую одежду, игра</a:t>
            </a: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т на улице</a:t>
            </a:r>
            <a:r>
              <a:rPr lang="ru-RU" altLang="zh-CN" sz="18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zh-CN" sz="1800" smtClean="0">
                <a:latin typeface="Times New Roman" pitchFamily="18" charset="0"/>
                <a:ea typeface="Batang" pitchFamily="18" charset="-127"/>
              </a:rPr>
              <a:t> </a:t>
            </a:r>
            <a:endParaRPr lang="zh-CN" altLang="en-US" sz="1800" smtClean="0">
              <a:latin typeface="Times New Roman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8434" name="内容占位符 3" descr="001fd04d6f090eaf1a6302_副本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561263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458" name="内容占位符 3" descr="32bb9c8b17db4383fc1f10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561263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5027" y="226842"/>
            <a:ext cx="5986000" cy="1346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Блюда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нового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708025" y="1930400"/>
            <a:ext cx="6145213" cy="2644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        В первый день Нового года мы хотели бы съесть пельмени, арахис, семе</a:t>
            </a:r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чки</a:t>
            </a: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, сладости, разнообразные закуски.</a:t>
            </a:r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zh-CN" smtClean="0">
                <a:latin typeface="Times New Roman" pitchFamily="18" charset="0"/>
                <a:cs typeface="Times New Roman" pitchFamily="18" charset="0"/>
              </a:rPr>
              <a:t>    Куры, утки, рыба, свинина, говядина, морепродукты.</a:t>
            </a:r>
          </a:p>
          <a:p>
            <a:pPr>
              <a:buFont typeface="Wingdings" pitchFamily="2" charset="2"/>
              <a:buNone/>
            </a:pPr>
            <a:r>
              <a:rPr lang="az-Cyrl-AZ" altLang="zh-CN" smtClean="0">
                <a:latin typeface="Times New Roman" pitchFamily="18" charset="0"/>
                <a:cs typeface="Times New Roman" pitchFamily="18" charset="0"/>
              </a:rPr>
              <a:t>     Фрукты и овощи, сладости.</a:t>
            </a:r>
            <a:endParaRPr lang="en-US" altLang="zh-CN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1506" name="内容占位符 3" descr="00d0b7c9d3c10a15f31019_副本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708400" cy="4860925"/>
          </a:xfrm>
        </p:spPr>
      </p:pic>
      <p:pic>
        <p:nvPicPr>
          <p:cNvPr id="21507" name="图片 4" descr="454155_13217913850Rjz_副本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3" y="0"/>
            <a:ext cx="39243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235" y="0"/>
            <a:ext cx="5986000" cy="63198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err="1" smtClean="0"/>
              <a:t>Новогодний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подарок</a:t>
            </a:r>
            <a:endParaRPr lang="zh-CN" altLang="en-US" dirty="0"/>
          </a:p>
        </p:txBody>
      </p:sp>
      <p:pic>
        <p:nvPicPr>
          <p:cNvPr id="22530" name="内容占位符 3" descr="842b2bb6d9810eb1be77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4525"/>
            <a:ext cx="7561263" cy="421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华丽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6B93B3-2685-43A1-9FD3-C6A28CE9DAE7}"/>
</file>

<file path=customXml/itemProps2.xml><?xml version="1.0" encoding="utf-8"?>
<ds:datastoreItem xmlns:ds="http://schemas.openxmlformats.org/officeDocument/2006/customXml" ds:itemID="{A350E5B8-D636-41C3-9C40-F108CFA7270C}"/>
</file>

<file path=customXml/itemProps3.xml><?xml version="1.0" encoding="utf-8"?>
<ds:datastoreItem xmlns:ds="http://schemas.openxmlformats.org/officeDocument/2006/customXml" ds:itemID="{1A7C425F-947E-4D08-B83B-95FD0DE6EFD9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192</TotalTime>
  <Words>399</Words>
  <Application>Microsoft Office PowerPoint</Application>
  <PresentationFormat>Custom</PresentationFormat>
  <Paragraphs>20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Verdana</vt:lpstr>
      <vt:lpstr>微软雅黑</vt:lpstr>
      <vt:lpstr>Arial</vt:lpstr>
      <vt:lpstr>Wingdings 2</vt:lpstr>
      <vt:lpstr>Wingdings</vt:lpstr>
      <vt:lpstr>Calibri</vt:lpstr>
      <vt:lpstr>宋体</vt:lpstr>
      <vt:lpstr>Batang</vt:lpstr>
      <vt:lpstr>Times New Roman</vt:lpstr>
      <vt:lpstr>华丽</vt:lpstr>
      <vt:lpstr>华丽</vt:lpstr>
      <vt:lpstr>华丽</vt:lpstr>
      <vt:lpstr>华丽</vt:lpstr>
      <vt:lpstr>华丽</vt:lpstr>
      <vt:lpstr>ПРАЗДНИКИ  В КИТАЕ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</dc:title>
  <dc:creator>妞蛋</dc:creator>
  <cp:lastModifiedBy>Лена</cp:lastModifiedBy>
  <cp:revision>31</cp:revision>
  <dcterms:created xsi:type="dcterms:W3CDTF">2011-12-21T08:57:48Z</dcterms:created>
  <dcterms:modified xsi:type="dcterms:W3CDTF">2013-02-02T12:28:10Z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